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6" r:id="rId2"/>
    <p:sldId id="418" r:id="rId3"/>
    <p:sldId id="405" r:id="rId4"/>
    <p:sldId id="428" r:id="rId5"/>
    <p:sldId id="429" r:id="rId6"/>
    <p:sldId id="431" r:id="rId7"/>
    <p:sldId id="430" r:id="rId8"/>
    <p:sldId id="432" r:id="rId9"/>
    <p:sldId id="433" r:id="rId10"/>
    <p:sldId id="434" r:id="rId11"/>
    <p:sldId id="435" r:id="rId12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00"/>
    <a:srgbClr val="FFFFCC"/>
    <a:srgbClr val="79DD79"/>
    <a:srgbClr val="2C5800"/>
    <a:srgbClr val="3FBF3F"/>
    <a:srgbClr val="74B230"/>
    <a:srgbClr val="B0CA7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21" autoAdjust="0"/>
  </p:normalViewPr>
  <p:slideViewPr>
    <p:cSldViewPr>
      <p:cViewPr varScale="1">
        <p:scale>
          <a:sx n="64" d="100"/>
          <a:sy n="64" d="100"/>
        </p:scale>
        <p:origin x="-67" y="-16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D7B4A-435B-45B7-B070-F108B29BDC4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095799-14D2-4DFE-B3A0-0B8F03E343E0}">
      <dgm:prSet phldrT="[Текст]"/>
      <dgm:spPr>
        <a:solidFill>
          <a:schemeClr val="bg1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Виды аттестации</a:t>
          </a:r>
        </a:p>
      </dgm:t>
    </dgm:pt>
    <dgm:pt modelId="{C2B330A9-E37A-407F-B1D3-9A40486E504B}" type="parTrans" cxnId="{2C1DF0EC-AFB4-4131-97D7-B06D3FD9DCC2}">
      <dgm:prSet/>
      <dgm:spPr/>
      <dgm:t>
        <a:bodyPr/>
        <a:lstStyle/>
        <a:p>
          <a:endParaRPr lang="ru-RU"/>
        </a:p>
      </dgm:t>
    </dgm:pt>
    <dgm:pt modelId="{84990D84-5B5B-4ABE-B7ED-335A3F2C9343}" type="sibTrans" cxnId="{2C1DF0EC-AFB4-4131-97D7-B06D3FD9DCC2}">
      <dgm:prSet/>
      <dgm:spPr/>
      <dgm:t>
        <a:bodyPr/>
        <a:lstStyle/>
        <a:p>
          <a:endParaRPr lang="ru-RU"/>
        </a:p>
      </dgm:t>
    </dgm:pt>
    <dgm:pt modelId="{A495DE7A-2D45-491B-BEFE-F09B7E560416}">
      <dgm:prSet phldrT="[Текст]" custT="1"/>
      <dgm:spPr>
        <a:ln>
          <a:solidFill>
            <a:srgbClr val="000099"/>
          </a:solidFill>
        </a:ln>
      </dgm:spPr>
      <dgm:t>
        <a:bodyPr/>
        <a:lstStyle/>
        <a:p>
          <a:pPr algn="just"/>
          <a:r>
            <a:rPr lang="ru-RU" sz="1400" b="1" dirty="0">
              <a:solidFill>
                <a:srgbClr val="FF0000"/>
              </a:solidFill>
              <a:latin typeface="+mn-lt"/>
              <a:cs typeface="Times New Roman" pitchFamily="18" charset="0"/>
            </a:rPr>
            <a:t>ОБЯЗАТЕЛЬНАЯ  АТТЕСТАЦИЯ </a:t>
          </a:r>
          <a:r>
            <a:rPr lang="ru-RU" sz="2000" b="0" dirty="0">
              <a:solidFill>
                <a:srgbClr val="000099"/>
              </a:solidFill>
              <a:latin typeface="+mn-lt"/>
              <a:cs typeface="Times New Roman" pitchFamily="18" charset="0"/>
            </a:rPr>
            <a:t>на СЗД, в рамках которой проводится п</a:t>
          </a:r>
          <a:r>
            <a:rPr lang="ru-RU" sz="2000" b="0" i="0" dirty="0">
              <a:solidFill>
                <a:srgbClr val="000099"/>
              </a:solidFill>
              <a:latin typeface="+mn-lt"/>
              <a:cs typeface="Times New Roman" pitchFamily="18" charset="0"/>
            </a:rPr>
            <a:t>роцедура оценки профессиональных знаний аттестуемых на основе представления работодателя (для педагогов, не имеющих </a:t>
          </a:r>
          <a:r>
            <a:rPr lang="ru-RU" sz="2000" b="0" i="0" dirty="0" err="1">
              <a:solidFill>
                <a:srgbClr val="000099"/>
              </a:solidFill>
              <a:latin typeface="+mn-lt"/>
              <a:cs typeface="Times New Roman" pitchFamily="18" charset="0"/>
            </a:rPr>
            <a:t>кв.категорий</a:t>
          </a:r>
          <a:r>
            <a:rPr lang="ru-RU" sz="2000" b="0" i="0" dirty="0">
              <a:solidFill>
                <a:srgbClr val="000099"/>
              </a:solidFill>
              <a:latin typeface="+mn-lt"/>
              <a:cs typeface="Times New Roman" pitchFamily="18" charset="0"/>
            </a:rPr>
            <a:t> и отработавших в данном учреждении 2 года) каждые 5 лет </a:t>
          </a:r>
          <a:endParaRPr lang="ru-RU" sz="2000" b="0" i="0" dirty="0">
            <a:latin typeface="+mn-lt"/>
            <a:cs typeface="Times New Roman" pitchFamily="18" charset="0"/>
          </a:endParaRPr>
        </a:p>
      </dgm:t>
    </dgm:pt>
    <dgm:pt modelId="{8A63CE77-9FA8-411F-8C46-9A80467515C6}" type="parTrans" cxnId="{FAE36575-91C5-481D-82F0-9CDF17132DD1}">
      <dgm:prSet/>
      <dgm:spPr>
        <a:ln>
          <a:solidFill>
            <a:srgbClr val="000099"/>
          </a:solidFill>
        </a:ln>
      </dgm:spPr>
      <dgm:t>
        <a:bodyPr/>
        <a:lstStyle/>
        <a:p>
          <a:endParaRPr lang="ru-RU" dirty="0"/>
        </a:p>
      </dgm:t>
    </dgm:pt>
    <dgm:pt modelId="{813411AC-DE72-40C4-93A9-C020D7A74060}" type="sibTrans" cxnId="{FAE36575-91C5-481D-82F0-9CDF17132DD1}">
      <dgm:prSet/>
      <dgm:spPr/>
      <dgm:t>
        <a:bodyPr/>
        <a:lstStyle/>
        <a:p>
          <a:endParaRPr lang="ru-RU"/>
        </a:p>
      </dgm:t>
    </dgm:pt>
    <dgm:pt modelId="{7908B64F-18B1-48E3-A266-37C3C413DE69}">
      <dgm:prSet phldrT="[Текст]" custT="1"/>
      <dgm:spPr>
        <a:ln>
          <a:solidFill>
            <a:srgbClr val="000099"/>
          </a:solidFill>
        </a:ln>
      </dgm:spPr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FF0000"/>
              </a:solidFill>
              <a:latin typeface="+mn-lt"/>
              <a:cs typeface="Times New Roman" pitchFamily="18" charset="0"/>
            </a:rPr>
            <a:t>ЗАЯВИТЕЛЬНАЯ</a:t>
          </a:r>
          <a:r>
            <a:rPr lang="ru-RU" sz="2000" b="1" dirty="0">
              <a:solidFill>
                <a:srgbClr val="FF0000"/>
              </a:solidFill>
              <a:latin typeface="+mn-lt"/>
            </a:rPr>
            <a:t> </a:t>
          </a:r>
          <a:r>
            <a:rPr lang="ru-RU" sz="1400" b="1" dirty="0">
              <a:solidFill>
                <a:srgbClr val="FF0000"/>
              </a:solidFill>
              <a:latin typeface="+mn-lt"/>
              <a:cs typeface="Times New Roman" pitchFamily="18" charset="0"/>
            </a:rPr>
            <a:t>АТТЕСТАЦИЯ</a:t>
          </a:r>
          <a:r>
            <a:rPr lang="ru-RU" sz="2000" b="0" i="0" dirty="0">
              <a:solidFill>
                <a:srgbClr val="000099"/>
              </a:solidFill>
              <a:latin typeface="+mn-lt"/>
              <a:cs typeface="Times New Roman" pitchFamily="18" charset="0"/>
            </a:rPr>
            <a:t> на квалификационную категорию (первую или высшую). Аттестацию проводит аттестационная комиссия </a:t>
          </a:r>
          <a:r>
            <a:rPr lang="ru-RU" sz="2000" b="0" i="0" dirty="0" err="1">
              <a:solidFill>
                <a:srgbClr val="000099"/>
              </a:solidFill>
              <a:latin typeface="+mn-lt"/>
              <a:cs typeface="Times New Roman" pitchFamily="18" charset="0"/>
            </a:rPr>
            <a:t>МОиН</a:t>
          </a:r>
          <a:r>
            <a:rPr lang="ru-RU" sz="2000" b="0" i="0" dirty="0">
              <a:solidFill>
                <a:srgbClr val="000099"/>
              </a:solidFill>
              <a:latin typeface="+mn-lt"/>
              <a:cs typeface="Times New Roman" pitchFamily="18" charset="0"/>
            </a:rPr>
            <a:t> РТ через оценку  результатов работы (карта результативности) и профессиональных компетенций  	в виде экспертного заключения</a:t>
          </a:r>
        </a:p>
      </dgm:t>
    </dgm:pt>
    <dgm:pt modelId="{1B42161D-6E82-46A3-BAB0-C303D036C51C}" type="parTrans" cxnId="{C28C0F27-2AB2-491B-8194-21884A02F4D0}">
      <dgm:prSet/>
      <dgm:spPr>
        <a:ln>
          <a:solidFill>
            <a:srgbClr val="000099"/>
          </a:solidFill>
        </a:ln>
      </dgm:spPr>
      <dgm:t>
        <a:bodyPr/>
        <a:lstStyle/>
        <a:p>
          <a:endParaRPr lang="ru-RU" dirty="0"/>
        </a:p>
      </dgm:t>
    </dgm:pt>
    <dgm:pt modelId="{3850306E-211C-444E-8068-6CA8FA6BA501}" type="sibTrans" cxnId="{C28C0F27-2AB2-491B-8194-21884A02F4D0}">
      <dgm:prSet/>
      <dgm:spPr/>
      <dgm:t>
        <a:bodyPr/>
        <a:lstStyle/>
        <a:p>
          <a:endParaRPr lang="ru-RU"/>
        </a:p>
      </dgm:t>
    </dgm:pt>
    <dgm:pt modelId="{207B294E-83DE-4312-B59B-EC0A76180A7E}">
      <dgm:prSet phldrT="[Текст]" custT="1"/>
      <dgm:spPr>
        <a:ln>
          <a:solidFill>
            <a:srgbClr val="000099"/>
          </a:solidFill>
        </a:ln>
      </dgm:spPr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1400" b="1" i="0" dirty="0">
              <a:solidFill>
                <a:srgbClr val="FF0000"/>
              </a:solidFill>
              <a:latin typeface="+mn-lt"/>
              <a:cs typeface="Times New Roman" pitchFamily="18" charset="0"/>
            </a:rPr>
            <a:t>ЗАЯВИТЕЛЬНАЯ АТТЕСТАЦИЯ </a:t>
          </a:r>
          <a:r>
            <a:rPr lang="ru-RU" sz="2000" b="0" i="0" dirty="0">
              <a:solidFill>
                <a:srgbClr val="000099"/>
              </a:solidFill>
              <a:latin typeface="+mn-lt"/>
              <a:cs typeface="Times New Roman" pitchFamily="18" charset="0"/>
            </a:rPr>
            <a:t>на квалификационную категорию «педагог-методист» или «педагог-наставник». Аттестацию проводит аттестационная комиссия </a:t>
          </a:r>
          <a:r>
            <a:rPr lang="ru-RU" sz="2000" b="0" i="0" dirty="0" err="1">
              <a:solidFill>
                <a:srgbClr val="000099"/>
              </a:solidFill>
              <a:latin typeface="+mn-lt"/>
              <a:cs typeface="Times New Roman" pitchFamily="18" charset="0"/>
            </a:rPr>
            <a:t>МОиН</a:t>
          </a:r>
          <a:r>
            <a:rPr lang="ru-RU" sz="2000" b="0" i="0" dirty="0">
              <a:solidFill>
                <a:srgbClr val="000099"/>
              </a:solidFill>
              <a:latin typeface="+mn-lt"/>
              <a:cs typeface="Times New Roman" pitchFamily="18" charset="0"/>
            </a:rPr>
            <a:t> РТ по ходатайству работодателя и через оценку  результатов работы (карта результативности). </a:t>
          </a:r>
          <a:r>
            <a:rPr lang="ru-RU" sz="2000" b="1" i="0" dirty="0">
              <a:solidFill>
                <a:srgbClr val="000099"/>
              </a:solidFill>
              <a:latin typeface="+mn-lt"/>
              <a:cs typeface="Times New Roman" pitchFamily="18" charset="0"/>
            </a:rPr>
            <a:t>Только для тех, кто имеет действующую высшую </a:t>
          </a:r>
          <a:r>
            <a:rPr lang="ru-RU" sz="2000" b="1" i="0" dirty="0" err="1">
              <a:solidFill>
                <a:srgbClr val="000099"/>
              </a:solidFill>
              <a:latin typeface="+mn-lt"/>
              <a:cs typeface="Times New Roman" pitchFamily="18" charset="0"/>
            </a:rPr>
            <a:t>кв.категорию</a:t>
          </a:r>
          <a:endParaRPr lang="ru-RU" sz="2000" b="1" i="0" dirty="0">
            <a:solidFill>
              <a:srgbClr val="000099"/>
            </a:solidFill>
            <a:latin typeface="+mn-lt"/>
            <a:cs typeface="Times New Roman" pitchFamily="18" charset="0"/>
          </a:endParaRPr>
        </a:p>
      </dgm:t>
    </dgm:pt>
    <dgm:pt modelId="{D4FD7F98-B09B-44AB-945B-AB65337F3724}" type="parTrans" cxnId="{6B2ED486-A976-4FC9-BBBF-A493DAD33FE7}">
      <dgm:prSet/>
      <dgm:spPr/>
      <dgm:t>
        <a:bodyPr/>
        <a:lstStyle/>
        <a:p>
          <a:endParaRPr lang="ru-RU"/>
        </a:p>
      </dgm:t>
    </dgm:pt>
    <dgm:pt modelId="{FA5C075D-295B-4766-91D3-9E993EA105C4}" type="sibTrans" cxnId="{6B2ED486-A976-4FC9-BBBF-A493DAD33FE7}">
      <dgm:prSet/>
      <dgm:spPr/>
      <dgm:t>
        <a:bodyPr/>
        <a:lstStyle/>
        <a:p>
          <a:endParaRPr lang="ru-RU"/>
        </a:p>
      </dgm:t>
    </dgm:pt>
    <dgm:pt modelId="{15CCAC0A-A7E6-4981-B458-6518058E5B2A}" type="pres">
      <dgm:prSet presAssocID="{353D7B4A-435B-45B7-B070-F108B29BDC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DBB724-4646-4C39-A4A6-8358D9B57BE4}" type="pres">
      <dgm:prSet presAssocID="{EF095799-14D2-4DFE-B3A0-0B8F03E343E0}" presName="root" presStyleCnt="0"/>
      <dgm:spPr/>
    </dgm:pt>
    <dgm:pt modelId="{4EF7A39B-3CB5-4792-B4FE-6985A3482B8D}" type="pres">
      <dgm:prSet presAssocID="{EF095799-14D2-4DFE-B3A0-0B8F03E343E0}" presName="rootComposite" presStyleCnt="0"/>
      <dgm:spPr/>
    </dgm:pt>
    <dgm:pt modelId="{3A0CF7B7-1DD5-4005-A65D-AB27A81B14EA}" type="pres">
      <dgm:prSet presAssocID="{EF095799-14D2-4DFE-B3A0-0B8F03E343E0}" presName="rootText" presStyleLbl="node1" presStyleIdx="0" presStyleCnt="1" custScaleX="696948" custScaleY="202553" custLinFactY="-206433" custLinFactNeighborX="15691" custLinFactNeighborY="-300000"/>
      <dgm:spPr/>
      <dgm:t>
        <a:bodyPr/>
        <a:lstStyle/>
        <a:p>
          <a:endParaRPr lang="ru-RU"/>
        </a:p>
      </dgm:t>
    </dgm:pt>
    <dgm:pt modelId="{4CF22F6E-3D67-4685-9C98-ED7D3F16B163}" type="pres">
      <dgm:prSet presAssocID="{EF095799-14D2-4DFE-B3A0-0B8F03E343E0}" presName="rootConnector" presStyleLbl="node1" presStyleIdx="0" presStyleCnt="1"/>
      <dgm:spPr/>
      <dgm:t>
        <a:bodyPr/>
        <a:lstStyle/>
        <a:p>
          <a:endParaRPr lang="ru-RU"/>
        </a:p>
      </dgm:t>
    </dgm:pt>
    <dgm:pt modelId="{BF3BCFAB-EDB2-43B3-AD7B-5E18C81FE7D4}" type="pres">
      <dgm:prSet presAssocID="{EF095799-14D2-4DFE-B3A0-0B8F03E343E0}" presName="childShape" presStyleCnt="0"/>
      <dgm:spPr/>
    </dgm:pt>
    <dgm:pt modelId="{C901C136-5EBE-4434-A5FF-D47D6EA30A37}" type="pres">
      <dgm:prSet presAssocID="{8A63CE77-9FA8-411F-8C46-9A80467515C6}" presName="Name13" presStyleLbl="parChTrans1D2" presStyleIdx="0" presStyleCnt="3"/>
      <dgm:spPr/>
      <dgm:t>
        <a:bodyPr/>
        <a:lstStyle/>
        <a:p>
          <a:endParaRPr lang="ru-RU"/>
        </a:p>
      </dgm:t>
    </dgm:pt>
    <dgm:pt modelId="{2969BFDC-AA67-404D-9D17-BFAA1EF7D889}" type="pres">
      <dgm:prSet presAssocID="{A495DE7A-2D45-491B-BEFE-F09B7E560416}" presName="childText" presStyleLbl="bgAcc1" presStyleIdx="0" presStyleCnt="3" custAng="0" custScaleX="2000000" custScaleY="459879" custLinFactY="-100000" custLinFactNeighborX="-9727" custLinFactNeighborY="-191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56D1A-64DB-41A2-A2ED-FA3F0E4F6E2D}" type="pres">
      <dgm:prSet presAssocID="{1B42161D-6E82-46A3-BAB0-C303D036C51C}" presName="Name13" presStyleLbl="parChTrans1D2" presStyleIdx="1" presStyleCnt="3"/>
      <dgm:spPr/>
      <dgm:t>
        <a:bodyPr/>
        <a:lstStyle/>
        <a:p>
          <a:endParaRPr lang="ru-RU"/>
        </a:p>
      </dgm:t>
    </dgm:pt>
    <dgm:pt modelId="{E6626982-C5A4-4741-B157-3E4D20F0BFCF}" type="pres">
      <dgm:prSet presAssocID="{7908B64F-18B1-48E3-A266-37C3C413DE69}" presName="childText" presStyleLbl="bgAcc1" presStyleIdx="1" presStyleCnt="3" custScaleX="2000000" custScaleY="379973" custLinFactY="-100000" custLinFactNeighborX="1086" custLinFactNeighborY="-155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70DEB-5811-4DE8-87E0-5484E5C0646D}" type="pres">
      <dgm:prSet presAssocID="{D4FD7F98-B09B-44AB-945B-AB65337F3724}" presName="Name13" presStyleLbl="parChTrans1D2" presStyleIdx="2" presStyleCnt="3"/>
      <dgm:spPr/>
      <dgm:t>
        <a:bodyPr/>
        <a:lstStyle/>
        <a:p>
          <a:endParaRPr lang="ru-RU"/>
        </a:p>
      </dgm:t>
    </dgm:pt>
    <dgm:pt modelId="{D86D5B87-B4F0-4F4D-B389-997E263E1004}" type="pres">
      <dgm:prSet presAssocID="{207B294E-83DE-4312-B59B-EC0A76180A7E}" presName="childText" presStyleLbl="bgAcc1" presStyleIdx="2" presStyleCnt="3" custScaleX="2000000" custScaleY="480384" custLinFactY="-32476" custLinFactNeighborX="477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E9CB95-5EF3-4BB6-9184-1E4A132CE09F}" type="presOf" srcId="{EF095799-14D2-4DFE-B3A0-0B8F03E343E0}" destId="{4CF22F6E-3D67-4685-9C98-ED7D3F16B163}" srcOrd="1" destOrd="0" presId="urn:microsoft.com/office/officeart/2005/8/layout/hierarchy3"/>
    <dgm:cxn modelId="{6B2ED486-A976-4FC9-BBBF-A493DAD33FE7}" srcId="{EF095799-14D2-4DFE-B3A0-0B8F03E343E0}" destId="{207B294E-83DE-4312-B59B-EC0A76180A7E}" srcOrd="2" destOrd="0" parTransId="{D4FD7F98-B09B-44AB-945B-AB65337F3724}" sibTransId="{FA5C075D-295B-4766-91D3-9E993EA105C4}"/>
    <dgm:cxn modelId="{673B8EF4-FA1C-4FE8-A8B4-673A53F0ACE6}" type="presOf" srcId="{207B294E-83DE-4312-B59B-EC0A76180A7E}" destId="{D86D5B87-B4F0-4F4D-B389-997E263E1004}" srcOrd="0" destOrd="0" presId="urn:microsoft.com/office/officeart/2005/8/layout/hierarchy3"/>
    <dgm:cxn modelId="{2117E4C8-FC22-49E5-A356-53DB29EA50E7}" type="presOf" srcId="{D4FD7F98-B09B-44AB-945B-AB65337F3724}" destId="{14970DEB-5811-4DE8-87E0-5484E5C0646D}" srcOrd="0" destOrd="0" presId="urn:microsoft.com/office/officeart/2005/8/layout/hierarchy3"/>
    <dgm:cxn modelId="{C28C0F27-2AB2-491B-8194-21884A02F4D0}" srcId="{EF095799-14D2-4DFE-B3A0-0B8F03E343E0}" destId="{7908B64F-18B1-48E3-A266-37C3C413DE69}" srcOrd="1" destOrd="0" parTransId="{1B42161D-6E82-46A3-BAB0-C303D036C51C}" sibTransId="{3850306E-211C-444E-8068-6CA8FA6BA501}"/>
    <dgm:cxn modelId="{2CE7FF71-61C9-45C7-A82C-16E76366B257}" type="presOf" srcId="{353D7B4A-435B-45B7-B070-F108B29BDC40}" destId="{15CCAC0A-A7E6-4981-B458-6518058E5B2A}" srcOrd="0" destOrd="0" presId="urn:microsoft.com/office/officeart/2005/8/layout/hierarchy3"/>
    <dgm:cxn modelId="{15C98F65-5C02-4D9B-9E34-651A226C4A52}" type="presOf" srcId="{1B42161D-6E82-46A3-BAB0-C303D036C51C}" destId="{C9B56D1A-64DB-41A2-A2ED-FA3F0E4F6E2D}" srcOrd="0" destOrd="0" presId="urn:microsoft.com/office/officeart/2005/8/layout/hierarchy3"/>
    <dgm:cxn modelId="{1CF95CEA-D811-449F-BC2E-D55E8904E093}" type="presOf" srcId="{7908B64F-18B1-48E3-A266-37C3C413DE69}" destId="{E6626982-C5A4-4741-B157-3E4D20F0BFCF}" srcOrd="0" destOrd="0" presId="urn:microsoft.com/office/officeart/2005/8/layout/hierarchy3"/>
    <dgm:cxn modelId="{858E99CC-0287-4484-8BF3-130A4D13299D}" type="presOf" srcId="{8A63CE77-9FA8-411F-8C46-9A80467515C6}" destId="{C901C136-5EBE-4434-A5FF-D47D6EA30A37}" srcOrd="0" destOrd="0" presId="urn:microsoft.com/office/officeart/2005/8/layout/hierarchy3"/>
    <dgm:cxn modelId="{FAE36575-91C5-481D-82F0-9CDF17132DD1}" srcId="{EF095799-14D2-4DFE-B3A0-0B8F03E343E0}" destId="{A495DE7A-2D45-491B-BEFE-F09B7E560416}" srcOrd="0" destOrd="0" parTransId="{8A63CE77-9FA8-411F-8C46-9A80467515C6}" sibTransId="{813411AC-DE72-40C4-93A9-C020D7A74060}"/>
    <dgm:cxn modelId="{2C1DF0EC-AFB4-4131-97D7-B06D3FD9DCC2}" srcId="{353D7B4A-435B-45B7-B070-F108B29BDC40}" destId="{EF095799-14D2-4DFE-B3A0-0B8F03E343E0}" srcOrd="0" destOrd="0" parTransId="{C2B330A9-E37A-407F-B1D3-9A40486E504B}" sibTransId="{84990D84-5B5B-4ABE-B7ED-335A3F2C9343}"/>
    <dgm:cxn modelId="{EC118F51-FD07-4A43-AFBA-C53878907269}" type="presOf" srcId="{EF095799-14D2-4DFE-B3A0-0B8F03E343E0}" destId="{3A0CF7B7-1DD5-4005-A65D-AB27A81B14EA}" srcOrd="0" destOrd="0" presId="urn:microsoft.com/office/officeart/2005/8/layout/hierarchy3"/>
    <dgm:cxn modelId="{6B0670D8-8A48-4863-AED6-7F85D0B7BEA4}" type="presOf" srcId="{A495DE7A-2D45-491B-BEFE-F09B7E560416}" destId="{2969BFDC-AA67-404D-9D17-BFAA1EF7D889}" srcOrd="0" destOrd="0" presId="urn:microsoft.com/office/officeart/2005/8/layout/hierarchy3"/>
    <dgm:cxn modelId="{1A6BABF4-6A13-4A11-A69C-E05A1FA101B9}" type="presParOf" srcId="{15CCAC0A-A7E6-4981-B458-6518058E5B2A}" destId="{6DDBB724-4646-4C39-A4A6-8358D9B57BE4}" srcOrd="0" destOrd="0" presId="urn:microsoft.com/office/officeart/2005/8/layout/hierarchy3"/>
    <dgm:cxn modelId="{623717DA-A084-4C82-A40D-4945755BB4F3}" type="presParOf" srcId="{6DDBB724-4646-4C39-A4A6-8358D9B57BE4}" destId="{4EF7A39B-3CB5-4792-B4FE-6985A3482B8D}" srcOrd="0" destOrd="0" presId="urn:microsoft.com/office/officeart/2005/8/layout/hierarchy3"/>
    <dgm:cxn modelId="{61111D38-E06A-4FA5-A20C-65D72A6AC8A7}" type="presParOf" srcId="{4EF7A39B-3CB5-4792-B4FE-6985A3482B8D}" destId="{3A0CF7B7-1DD5-4005-A65D-AB27A81B14EA}" srcOrd="0" destOrd="0" presId="urn:microsoft.com/office/officeart/2005/8/layout/hierarchy3"/>
    <dgm:cxn modelId="{12844F51-26B2-4CEB-9E24-B3B7C7511E0D}" type="presParOf" srcId="{4EF7A39B-3CB5-4792-B4FE-6985A3482B8D}" destId="{4CF22F6E-3D67-4685-9C98-ED7D3F16B163}" srcOrd="1" destOrd="0" presId="urn:microsoft.com/office/officeart/2005/8/layout/hierarchy3"/>
    <dgm:cxn modelId="{D738F6F0-458A-4F83-B8EF-ADF6FE3CECCC}" type="presParOf" srcId="{6DDBB724-4646-4C39-A4A6-8358D9B57BE4}" destId="{BF3BCFAB-EDB2-43B3-AD7B-5E18C81FE7D4}" srcOrd="1" destOrd="0" presId="urn:microsoft.com/office/officeart/2005/8/layout/hierarchy3"/>
    <dgm:cxn modelId="{6E788606-AE24-43AB-A543-CA49FCE8E54F}" type="presParOf" srcId="{BF3BCFAB-EDB2-43B3-AD7B-5E18C81FE7D4}" destId="{C901C136-5EBE-4434-A5FF-D47D6EA30A37}" srcOrd="0" destOrd="0" presId="urn:microsoft.com/office/officeart/2005/8/layout/hierarchy3"/>
    <dgm:cxn modelId="{D1338B57-3660-459F-9A4C-C76A903A4DED}" type="presParOf" srcId="{BF3BCFAB-EDB2-43B3-AD7B-5E18C81FE7D4}" destId="{2969BFDC-AA67-404D-9D17-BFAA1EF7D889}" srcOrd="1" destOrd="0" presId="urn:microsoft.com/office/officeart/2005/8/layout/hierarchy3"/>
    <dgm:cxn modelId="{0342C6C8-7A46-4F13-AC8D-5876A6F772CB}" type="presParOf" srcId="{BF3BCFAB-EDB2-43B3-AD7B-5E18C81FE7D4}" destId="{C9B56D1A-64DB-41A2-A2ED-FA3F0E4F6E2D}" srcOrd="2" destOrd="0" presId="urn:microsoft.com/office/officeart/2005/8/layout/hierarchy3"/>
    <dgm:cxn modelId="{F25ABB21-67E6-422A-9BEE-197E1C1DAB2F}" type="presParOf" srcId="{BF3BCFAB-EDB2-43B3-AD7B-5E18C81FE7D4}" destId="{E6626982-C5A4-4741-B157-3E4D20F0BFCF}" srcOrd="3" destOrd="0" presId="urn:microsoft.com/office/officeart/2005/8/layout/hierarchy3"/>
    <dgm:cxn modelId="{D945BF52-11F4-407C-B6C1-F308A6D64A85}" type="presParOf" srcId="{BF3BCFAB-EDB2-43B3-AD7B-5E18C81FE7D4}" destId="{14970DEB-5811-4DE8-87E0-5484E5C0646D}" srcOrd="4" destOrd="0" presId="urn:microsoft.com/office/officeart/2005/8/layout/hierarchy3"/>
    <dgm:cxn modelId="{E6659257-EB99-451E-9140-0C77AA7BCFDF}" type="presParOf" srcId="{BF3BCFAB-EDB2-43B3-AD7B-5E18C81FE7D4}" destId="{D86D5B87-B4F0-4F4D-B389-997E263E100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0CF7B7-1DD5-4005-A65D-AB27A81B14EA}">
      <dsp:nvSpPr>
        <dsp:cNvPr id="0" name=""/>
        <dsp:cNvSpPr/>
      </dsp:nvSpPr>
      <dsp:spPr>
        <a:xfrm>
          <a:off x="99407" y="0"/>
          <a:ext cx="4183826" cy="607969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>
              <a:solidFill>
                <a:srgbClr val="002060"/>
              </a:solidFill>
            </a:rPr>
            <a:t>Виды аттестации</a:t>
          </a:r>
        </a:p>
      </dsp:txBody>
      <dsp:txXfrm>
        <a:off x="99407" y="0"/>
        <a:ext cx="4183826" cy="607969"/>
      </dsp:txXfrm>
    </dsp:sp>
    <dsp:sp modelId="{C901C136-5EBE-4434-A5FF-D47D6EA30A37}">
      <dsp:nvSpPr>
        <dsp:cNvPr id="0" name=""/>
        <dsp:cNvSpPr/>
      </dsp:nvSpPr>
      <dsp:spPr>
        <a:xfrm>
          <a:off x="517790" y="607969"/>
          <a:ext cx="277475" cy="850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074"/>
              </a:lnTo>
              <a:lnTo>
                <a:pt x="277475" y="850074"/>
              </a:lnTo>
            </a:path>
          </a:pathLst>
        </a:custGeom>
        <a:noFill/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9BFDC-AA67-404D-9D17-BFAA1EF7D889}">
      <dsp:nvSpPr>
        <dsp:cNvPr id="0" name=""/>
        <dsp:cNvSpPr/>
      </dsp:nvSpPr>
      <dsp:spPr>
        <a:xfrm>
          <a:off x="795265" y="767872"/>
          <a:ext cx="9604910" cy="1380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  <a:latin typeface="+mn-lt"/>
              <a:cs typeface="Times New Roman" pitchFamily="18" charset="0"/>
            </a:rPr>
            <a:t>ОБЯЗАТЕЛЬНАЯ  АТТЕСТАЦИЯ </a:t>
          </a:r>
          <a:r>
            <a:rPr lang="ru-RU" sz="2000" b="0" kern="1200" dirty="0">
              <a:solidFill>
                <a:srgbClr val="000099"/>
              </a:solidFill>
              <a:latin typeface="+mn-lt"/>
              <a:cs typeface="Times New Roman" pitchFamily="18" charset="0"/>
            </a:rPr>
            <a:t>на СЗД, в рамках которой проводится п</a:t>
          </a:r>
          <a:r>
            <a:rPr lang="ru-RU" sz="2000" b="0" i="0" kern="1200" dirty="0">
              <a:solidFill>
                <a:srgbClr val="000099"/>
              </a:solidFill>
              <a:latin typeface="+mn-lt"/>
              <a:cs typeface="Times New Roman" pitchFamily="18" charset="0"/>
            </a:rPr>
            <a:t>роцедура оценки профессиональных знаний аттестуемых на основе представления работодателя (для педагогов, не имеющих </a:t>
          </a:r>
          <a:r>
            <a:rPr lang="ru-RU" sz="2000" b="0" i="0" kern="1200" dirty="0" err="1">
              <a:solidFill>
                <a:srgbClr val="000099"/>
              </a:solidFill>
              <a:latin typeface="+mn-lt"/>
              <a:cs typeface="Times New Roman" pitchFamily="18" charset="0"/>
            </a:rPr>
            <a:t>кв.категорий</a:t>
          </a:r>
          <a:r>
            <a:rPr lang="ru-RU" sz="2000" b="0" i="0" kern="1200" dirty="0">
              <a:solidFill>
                <a:srgbClr val="000099"/>
              </a:solidFill>
              <a:latin typeface="+mn-lt"/>
              <a:cs typeface="Times New Roman" pitchFamily="18" charset="0"/>
            </a:rPr>
            <a:t> и отработавших в данном учреждении 2 года) каждые 5 лет </a:t>
          </a:r>
          <a:endParaRPr lang="ru-RU" sz="2000" b="0" i="0" kern="1200" dirty="0">
            <a:latin typeface="+mn-lt"/>
            <a:cs typeface="Times New Roman" pitchFamily="18" charset="0"/>
          </a:endParaRPr>
        </a:p>
      </dsp:txBody>
      <dsp:txXfrm>
        <a:off x="795265" y="767872"/>
        <a:ext cx="9604910" cy="1380342"/>
      </dsp:txXfrm>
    </dsp:sp>
    <dsp:sp modelId="{C9B56D1A-64DB-41A2-A2ED-FA3F0E4F6E2D}">
      <dsp:nvSpPr>
        <dsp:cNvPr id="0" name=""/>
        <dsp:cNvSpPr/>
      </dsp:nvSpPr>
      <dsp:spPr>
        <a:xfrm>
          <a:off x="517790" y="607969"/>
          <a:ext cx="329401" cy="2294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4112"/>
              </a:lnTo>
              <a:lnTo>
                <a:pt x="329401" y="2294112"/>
              </a:lnTo>
            </a:path>
          </a:pathLst>
        </a:custGeom>
        <a:noFill/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26982-C5A4-4741-B157-3E4D20F0BFCF}">
      <dsp:nvSpPr>
        <dsp:cNvPr id="0" name=""/>
        <dsp:cNvSpPr/>
      </dsp:nvSpPr>
      <dsp:spPr>
        <a:xfrm>
          <a:off x="847191" y="2331831"/>
          <a:ext cx="9604910" cy="1140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rgbClr val="FF0000"/>
              </a:solidFill>
              <a:latin typeface="+mn-lt"/>
              <a:cs typeface="Times New Roman" pitchFamily="18" charset="0"/>
            </a:rPr>
            <a:t>ЗАЯВИТЕЛЬНАЯ</a:t>
          </a:r>
          <a:r>
            <a:rPr lang="ru-RU" sz="2000" b="1" kern="1200" dirty="0">
              <a:solidFill>
                <a:srgbClr val="FF0000"/>
              </a:solidFill>
              <a:latin typeface="+mn-lt"/>
            </a:rPr>
            <a:t> </a:t>
          </a:r>
          <a:r>
            <a:rPr lang="ru-RU" sz="1400" b="1" kern="1200" dirty="0">
              <a:solidFill>
                <a:srgbClr val="FF0000"/>
              </a:solidFill>
              <a:latin typeface="+mn-lt"/>
              <a:cs typeface="Times New Roman" pitchFamily="18" charset="0"/>
            </a:rPr>
            <a:t>АТТЕСТАЦИЯ</a:t>
          </a:r>
          <a:r>
            <a:rPr lang="ru-RU" sz="2000" b="0" i="0" kern="1200" dirty="0">
              <a:solidFill>
                <a:srgbClr val="000099"/>
              </a:solidFill>
              <a:latin typeface="+mn-lt"/>
              <a:cs typeface="Times New Roman" pitchFamily="18" charset="0"/>
            </a:rPr>
            <a:t> на квалификационную категорию (первую или высшую). Аттестацию проводит аттестационная комиссия </a:t>
          </a:r>
          <a:r>
            <a:rPr lang="ru-RU" sz="2000" b="0" i="0" kern="1200" dirty="0" err="1">
              <a:solidFill>
                <a:srgbClr val="000099"/>
              </a:solidFill>
              <a:latin typeface="+mn-lt"/>
              <a:cs typeface="Times New Roman" pitchFamily="18" charset="0"/>
            </a:rPr>
            <a:t>МОиН</a:t>
          </a:r>
          <a:r>
            <a:rPr lang="ru-RU" sz="2000" b="0" i="0" kern="1200" dirty="0">
              <a:solidFill>
                <a:srgbClr val="000099"/>
              </a:solidFill>
              <a:latin typeface="+mn-lt"/>
              <a:cs typeface="Times New Roman" pitchFamily="18" charset="0"/>
            </a:rPr>
            <a:t> РТ через оценку  результатов работы (карта результативности) и профессиональных компетенций  	в виде экспертного заключения</a:t>
          </a:r>
        </a:p>
      </dsp:txBody>
      <dsp:txXfrm>
        <a:off x="847191" y="2331831"/>
        <a:ext cx="9604910" cy="1140502"/>
      </dsp:txXfrm>
    </dsp:sp>
    <dsp:sp modelId="{14970DEB-5811-4DE8-87E0-5484E5C0646D}">
      <dsp:nvSpPr>
        <dsp:cNvPr id="0" name=""/>
        <dsp:cNvSpPr/>
      </dsp:nvSpPr>
      <dsp:spPr>
        <a:xfrm>
          <a:off x="517790" y="607969"/>
          <a:ext cx="329401" cy="402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8937"/>
              </a:lnTo>
              <a:lnTo>
                <a:pt x="329401" y="40289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D5B87-B4F0-4F4D-B389-997E263E1004}">
      <dsp:nvSpPr>
        <dsp:cNvPr id="0" name=""/>
        <dsp:cNvSpPr/>
      </dsp:nvSpPr>
      <dsp:spPr>
        <a:xfrm>
          <a:off x="847191" y="3915962"/>
          <a:ext cx="9604910" cy="1441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>
              <a:solidFill>
                <a:srgbClr val="FF0000"/>
              </a:solidFill>
              <a:latin typeface="+mn-lt"/>
              <a:cs typeface="Times New Roman" pitchFamily="18" charset="0"/>
            </a:rPr>
            <a:t>ЗАЯВИТЕЛЬНАЯ АТТЕСТАЦИЯ </a:t>
          </a:r>
          <a:r>
            <a:rPr lang="ru-RU" sz="2000" b="0" i="0" kern="1200" dirty="0">
              <a:solidFill>
                <a:srgbClr val="000099"/>
              </a:solidFill>
              <a:latin typeface="+mn-lt"/>
              <a:cs typeface="Times New Roman" pitchFamily="18" charset="0"/>
            </a:rPr>
            <a:t>на квалификационную категорию «педагог-методист» или «педагог-наставник». Аттестацию проводит аттестационная комиссия </a:t>
          </a:r>
          <a:r>
            <a:rPr lang="ru-RU" sz="2000" b="0" i="0" kern="1200" dirty="0" err="1">
              <a:solidFill>
                <a:srgbClr val="000099"/>
              </a:solidFill>
              <a:latin typeface="+mn-lt"/>
              <a:cs typeface="Times New Roman" pitchFamily="18" charset="0"/>
            </a:rPr>
            <a:t>МОиН</a:t>
          </a:r>
          <a:r>
            <a:rPr lang="ru-RU" sz="2000" b="0" i="0" kern="1200" dirty="0">
              <a:solidFill>
                <a:srgbClr val="000099"/>
              </a:solidFill>
              <a:latin typeface="+mn-lt"/>
              <a:cs typeface="Times New Roman" pitchFamily="18" charset="0"/>
            </a:rPr>
            <a:t> РТ по ходатайству работодателя и через оценку  результатов работы (карта результативности). </a:t>
          </a:r>
          <a:r>
            <a:rPr lang="ru-RU" sz="2000" b="1" i="0" kern="1200" dirty="0">
              <a:solidFill>
                <a:srgbClr val="000099"/>
              </a:solidFill>
              <a:latin typeface="+mn-lt"/>
              <a:cs typeface="Times New Roman" pitchFamily="18" charset="0"/>
            </a:rPr>
            <a:t>Только для тех, кто имеет действующую высшую </a:t>
          </a:r>
          <a:r>
            <a:rPr lang="ru-RU" sz="2000" b="1" i="0" kern="1200" dirty="0" err="1">
              <a:solidFill>
                <a:srgbClr val="000099"/>
              </a:solidFill>
              <a:latin typeface="+mn-lt"/>
              <a:cs typeface="Times New Roman" pitchFamily="18" charset="0"/>
            </a:rPr>
            <a:t>кв.категорию</a:t>
          </a:r>
          <a:endParaRPr lang="ru-RU" sz="2000" b="1" i="0" kern="1200" dirty="0">
            <a:solidFill>
              <a:srgbClr val="000099"/>
            </a:solidFill>
            <a:latin typeface="+mn-lt"/>
            <a:cs typeface="Times New Roman" pitchFamily="18" charset="0"/>
          </a:endParaRPr>
        </a:p>
      </dsp:txBody>
      <dsp:txXfrm>
        <a:off x="847191" y="3915962"/>
        <a:ext cx="9604910" cy="1441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C77AAF-E21B-48F4-912F-A9C37E4D3C6E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77EFAC-A5D7-4FC3-A9C8-81BBD4A31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46063" y="809625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32C718F-2C2E-41E6-ACD5-82BAE8080D0D}" type="slidenum">
              <a:rPr lang="ru-RU" altLang="ru-RU"/>
              <a:pPr>
                <a:defRPr/>
              </a:pPr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46063" y="809625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0713448-24DC-4999-BF93-983AA95647B4}" type="slidenum">
              <a:rPr lang="ru-RU" altLang="ru-RU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46063" y="809625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AC06F6F-ACAA-49FF-8E15-E2915D9C3EC4}" type="slidenum">
              <a:rPr lang="ru-RU" altLang="ru-RU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523BE-7A2F-4F04-B2C3-441E7CBD6E57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C6BB7-222A-400A-8457-499B13C83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972FB-8A46-47B0-A298-5D327E7A7142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CFC80-E353-4114-BAC6-763DEA9A1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FEE9-BBAE-4A57-B9BB-8F12413D04C0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52EAA-C354-4E5F-B7F4-1D243DAA4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CF66A-F910-408F-9AED-6D31A6638785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B711-D42C-4342-8660-A42B93E04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015E7-C249-49A8-A15C-A3E34066629F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A18F-6692-472A-A40E-3E9D02BDD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1B45-7C85-463D-8742-8776C307FBC3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E23D7-3548-444D-A50D-D1731E5B2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4F3D8-13F7-4770-BD9C-43E01FB7E331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D1EC-0E1D-4F3A-BC53-81F402336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DBD0-A43E-4DF4-9B0E-A159AD92D557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2CF9D-C1E1-4FCF-9AC5-802107F85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4EAF2-E3BC-4905-8D92-E9816B70CE62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0AE18-7431-47DC-ACE8-9C2BD0028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31559-C043-42B4-AA0A-F60A9B1CC6E8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40C4-40B8-43FB-9C5E-FFBCBF6CD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DC1AD-7E31-4442-AD33-E45225AA8FBB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3FC97-C2DA-4176-932A-2B53F3ED7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B9BA7-9411-4EDD-B531-C5C138C5055D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22AD20-44CC-4E21-863F-D35E1E62C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2475" y="1196975"/>
          <a:ext cx="10873208" cy="5040560"/>
        </p:xfrm>
        <a:graphic>
          <a:graphicData uri="http://schemas.openxmlformats.org/drawingml/2006/table">
            <a:tbl>
              <a:tblPr firstRow="1" bandRow="1"/>
              <a:tblGrid>
                <a:gridCol w="10873208">
                  <a:extLst>
                    <a:ext uri="{9D8B030D-6E8A-4147-A177-3AD203B41FA5}"/>
                  </a:extLst>
                </a:gridCol>
              </a:tblGrid>
              <a:tr h="5040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marL="342900" indent="-342900">
                        <a:buAutoNum type="arabicPeriod"/>
                      </a:pPr>
                      <a:r>
                        <a:rPr lang="ru-RU" sz="180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от 29.12.2012 г. №273-ФЗ 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 образовании в Российской Федерации»</a:t>
                      </a:r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endParaRPr lang="ru-RU" sz="1800" b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ст.28. Компетенции, права,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обязанности и ответственность ОО. </a:t>
                      </a:r>
                      <a:r>
                        <a:rPr lang="ru-RU" sz="1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Компетенции относятся: … п.5. прием на работу работников, распределение должностных обязанностей, </a:t>
                      </a:r>
                      <a:r>
                        <a:rPr lang="ru-RU" sz="1800" b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и организация ДПО работников</a:t>
                      </a:r>
                      <a:r>
                        <a:rPr lang="ru-RU" sz="1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П.7 ОО несет ответственность… за невыполнение или ненадлежащее выполнение функций, отнесенных к ее компетенции </a:t>
                      </a:r>
                      <a:endParaRPr lang="ru-RU" sz="18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1800" b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ст.47. Правовой статус педагогических работников. </a:t>
                      </a:r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П.5 Педагоги имеют следующие права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ru-RU" sz="1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дополнительное профессиональное образование по профилю педагогической деятельности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реже чем 1 раз в 3 года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ст.48. Обязанности и ответственность педагогических работников.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П.1. Педработники обязаны: …7)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истематически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повышать свой профессиональный уровень. П.4. Педработники несут ответственность  за неисполнение или ненадлежащее исполнение возложенных на них обязанностей.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ru-RU" sz="1800" b="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0" u="none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 Письмо Департамента государственной политики в сфере общего образования </a:t>
                      </a:r>
                      <a:r>
                        <a:rPr lang="ru-RU" sz="1800" b="0" u="none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Минобрнауки</a:t>
                      </a:r>
                      <a:r>
                        <a:rPr lang="ru-RU" sz="1800" b="0" u="none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России и   Общероссийского Профсоюза образования от 23.03. 2015 № 08-415/124 </a:t>
                      </a:r>
                      <a:r>
                        <a:rPr lang="ru-RU" sz="1800" b="1" u="non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 реализации права педагогических работников на дополнительное профессиональное образование»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763" y="214313"/>
            <a:ext cx="111617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Документы, регламентирующие дополнительное профессиональное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образование работников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-336550" y="188913"/>
            <a:ext cx="12503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70C0"/>
                </a:solidFill>
                <a:latin typeface="+mn-lt"/>
                <a:cs typeface="+mn-cs"/>
              </a:rPr>
              <a:t>ПЕРИОДЫ ПОДАЧИ </a:t>
            </a:r>
            <a:r>
              <a:rPr lang="ru-RU" altLang="ru-RU" sz="2400" b="1" dirty="0">
                <a:solidFill>
                  <a:srgbClr val="0070C0"/>
                </a:solidFill>
                <a:latin typeface="+mn-lt"/>
                <a:cs typeface="+mn-cs"/>
              </a:rPr>
              <a:t>ЗАЯВЛЕНИЙ НА АТТЕСТАЦИЮ 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  <a:cs typeface="+mn-cs"/>
              </a:rPr>
              <a:t>ОКТЯБРЬ И ЯНВАРЬ КАЖДОГО ГОДА</a:t>
            </a:r>
            <a:endParaRPr lang="ru-RU" altLang="ru-RU" sz="2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rgbClr val="0070C0"/>
                </a:solidFill>
                <a:latin typeface="+mn-lt"/>
                <a:cs typeface="+mn-cs"/>
              </a:rPr>
              <a:t> В ЛК ПЕДАГОГА В ИС «ЭЛЕКТРОННОЕ ОБРАЗОВАНИЕ РТ» 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0070C0"/>
                </a:solidFill>
                <a:latin typeface="+mn-lt"/>
                <a:cs typeface="+mn-cs"/>
              </a:rPr>
              <a:t>– РАЗДЕЛ «ПЕДАГОГИЧЕСКАЯ АТТЕСТАЦИЯ»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646238"/>
            <a:ext cx="12049126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9971" y="2125504"/>
            <a:ext cx="5151717" cy="3945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383213" y="1651000"/>
            <a:ext cx="6642100" cy="47085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defTabSz="457200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КОНКУРСНЫЕ МЕРОПРИЯТИЯ НА СОИСКАНИЕ ГРАНТА: АВГУСТ-СЕНТЯБРЬ</a:t>
            </a:r>
          </a:p>
          <a:p>
            <a:pPr defTabSz="457200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СРОК РЕАЛИЗАЦИИ ПРОГРАММЫ: 2023 - 2028 ГГ.</a:t>
            </a:r>
          </a:p>
          <a:p>
            <a:pPr defTabSz="457200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СРОК ДЕЙСТВИЯ ГРАНТА: 3 ГОДА</a:t>
            </a:r>
          </a:p>
          <a:p>
            <a:pPr algn="just" defTabSz="457200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СРОК ВЫПЛАТЫ ГРАНТА: 27 МЕСЯЦЕВ БЕЗ УЧЕТА ЛЕТНЕГО ПЕРИОДА (ИЮНЬ-АВГУСТ)</a:t>
            </a:r>
          </a:p>
          <a:p>
            <a:pPr defTabSz="457200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КОЛИЧЕСТВО ГРАНТОПОЛУЧАТЕЛЕЙ: </a:t>
            </a:r>
            <a:r>
              <a:rPr lang="ru-RU" altLang="ru-RU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200</a:t>
            </a:r>
            <a:r>
              <a:rPr lang="ru-RU" altLang="ru-RU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ЧЕЛОВЕК В ГОД</a:t>
            </a:r>
          </a:p>
          <a:p>
            <a:pPr defTabSz="457200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РАЗМЕР ВЫПЛАТЫ ГРАНТА: </a:t>
            </a:r>
            <a:r>
              <a:rPr lang="ru-RU" altLang="ru-RU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10 000 </a:t>
            </a:r>
            <a:r>
              <a:rPr lang="ru-RU" altLang="ru-RU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ТЫС. РУБЛЕЙ</a:t>
            </a:r>
          </a:p>
          <a:p>
            <a:pPr defTabSz="457200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СУММА ВЫПЛАТЫ ОДНОМУ ГРАНТОПОЛУЧАТЕЛЮ: </a:t>
            </a:r>
            <a:r>
              <a:rPr lang="ru-RU" altLang="ru-RU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90 ТЫСЯЧ </a:t>
            </a:r>
            <a:r>
              <a:rPr lang="ru-RU" altLang="ru-RU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РУБЛЕЙ В ТЕЧЕНИЕ ОДНОГО УЧЕБНОГО ГОДА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7188" y="500063"/>
            <a:ext cx="44164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ГРАНТ «НАШ НОВЫЙ УЧИТЕЛЬ»</a:t>
            </a:r>
            <a:endParaRPr lang="ru-RU" sz="24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4013" t="13601" r="41731" b="4500"/>
          <a:stretch/>
        </p:blipFill>
        <p:spPr>
          <a:xfrm>
            <a:off x="982663" y="404813"/>
            <a:ext cx="3481387" cy="467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03838" y="1082675"/>
            <a:ext cx="6408737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8425" indent="-14288" algn="just">
              <a:tabLst>
                <a:tab pos="539750" algn="l"/>
              </a:tabLst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Приказом от 02.10.2020 года №под-1027/20 утвержден:</a:t>
            </a:r>
          </a:p>
          <a:p>
            <a:pPr marL="98425" indent="-14288" algn="just">
              <a:tabLst>
                <a:tab pos="539750" algn="l"/>
              </a:tabLst>
            </a:pPr>
            <a:endParaRPr lang="ru-RU" sz="1600" b="1">
              <a:solidFill>
                <a:srgbClr val="C00000"/>
              </a:solidFill>
              <a:latin typeface="Times New Roman" pitchFamily="18" charset="0"/>
            </a:endParaRPr>
          </a:p>
          <a:p>
            <a:pPr marL="98425" indent="-14288" algn="just">
              <a:tabLst>
                <a:tab pos="539750" algn="l"/>
              </a:tabLst>
            </a:pPr>
            <a:r>
              <a:rPr lang="ru-RU" sz="1600" b="1">
                <a:solidFill>
                  <a:srgbClr val="C00000"/>
                </a:solidFill>
                <a:latin typeface="Times New Roman" pitchFamily="18" charset="0"/>
              </a:rPr>
              <a:t>П.6. </a:t>
            </a:r>
            <a:r>
              <a:rPr lang="ru-RU"/>
              <a:t>Рекомендовать начальникам отделов (управлений) образования исполнительных комитетов муниципальных образований Республики Татарстан, руководителям образовательных организаций </a:t>
            </a:r>
            <a:r>
              <a:rPr lang="ru-RU" b="1" u="sng"/>
              <a:t>при направлении педагогических работников Республики Татарстан на повышение квалификации в дистанционной форме</a:t>
            </a:r>
            <a:r>
              <a:rPr lang="ru-RU"/>
              <a:t> согласно статье 187 Трудового Кодекса Российской Федерации </a:t>
            </a:r>
            <a:r>
              <a:rPr lang="ru-RU">
                <a:solidFill>
                  <a:srgbClr val="C00000"/>
                </a:solidFill>
              </a:rPr>
              <a:t>приравнивать обучение к отрыву от работы.</a:t>
            </a:r>
          </a:p>
          <a:p>
            <a:pPr marL="98425" indent="-14288" algn="just">
              <a:tabLst>
                <a:tab pos="539750" algn="l"/>
              </a:tabLst>
            </a:pPr>
            <a:endParaRPr lang="ru-RU" sz="1600" b="1">
              <a:solidFill>
                <a:srgbClr val="C00000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550863" y="5589588"/>
            <a:ext cx="105854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Размещен на сайте в разделе: </a:t>
            </a:r>
            <a:r>
              <a:rPr lang="ru-RU">
                <a:solidFill>
                  <a:srgbClr val="0070C0"/>
                </a:solidFill>
              </a:rPr>
              <a:t>Дополнительное профессиональное образование и непрерывное образование взрослых / Повышение квалификации и профессиональная переподготовка педагогических работников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63750" y="188913"/>
            <a:ext cx="75612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Трудоемкость программ 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ПК и ПП для 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слушателя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3025" y="981075"/>
            <a:ext cx="9432925" cy="477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"/>
            </a:pP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72 часа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для работников ДОО, учителей НОО, учителей-предметников, учителей-дефектологов, работников организаций ДОД, педагогов-психологов, социальных педагогов, преподавателей организаций ПО и др.</a:t>
            </a:r>
          </a:p>
          <a:p>
            <a:pPr marL="342900" indent="-342900" algn="just"/>
            <a:endParaRPr lang="ru-RU" sz="2000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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отдельные краткосрочные программы и/или эксклюзивные модули, в том числе модули интегрированных программ повышения квалификации по двум или нескольким предметам </a:t>
            </a:r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16 до 36 часов </a:t>
            </a:r>
          </a:p>
          <a:p>
            <a:pPr marL="342900" indent="-342900" algn="just"/>
            <a:endParaRPr lang="ru-RU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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Трудоемкость программ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профессиональной переподготовки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менее 250 часов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"/>
            </a:pPr>
            <a:r>
              <a:rPr lang="ru-RU" sz="2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Формы обучения: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очное (с отрывом от производства) и/или дистанционное обучение с использованием дистанционных образовательных технологий и электронных ресурсов.</a:t>
            </a:r>
          </a:p>
          <a:p>
            <a:pPr marL="342900" indent="-342900" algn="just">
              <a:buFont typeface="Wingdings" pitchFamily="2" charset="2"/>
              <a:buChar char=""/>
            </a:pPr>
            <a:endParaRPr lang="ru-RU" sz="240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00" name="Прямоугольник 11"/>
          <p:cNvSpPr>
            <a:spLocks noChangeArrowheads="1"/>
          </p:cNvSpPr>
          <p:nvPr/>
        </p:nvSpPr>
        <p:spPr bwMode="auto">
          <a:xfrm>
            <a:off x="2208213" y="5373688"/>
            <a:ext cx="609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334963" y="0"/>
            <a:ext cx="11617325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  <a:cs typeface="+mn-cs"/>
              </a:rPr>
              <a:t>Федеральный Закон</a:t>
            </a:r>
            <a:br>
              <a:rPr lang="ru-RU" altLang="ru-RU" sz="2000" b="1" dirty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ru-RU" altLang="ru-RU" sz="20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altLang="ru-RU" sz="2000" b="1" i="1" u="sng" dirty="0">
                <a:solidFill>
                  <a:schemeClr val="tx2"/>
                </a:solidFill>
                <a:latin typeface="+mn-lt"/>
                <a:cs typeface="+mn-cs"/>
              </a:rPr>
              <a:t>«Об образовании в Российской Федерации»</a:t>
            </a:r>
            <a:br>
              <a:rPr lang="ru-RU" altLang="ru-RU" sz="2000" b="1" i="1" u="sng" dirty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ru-RU" altLang="ru-RU" sz="2000" b="1" u="sng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Статья 49. </a:t>
            </a:r>
            <a:r>
              <a:rPr lang="ru-RU" altLang="ru-RU" sz="2000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Аттестация педагогических работников</a:t>
            </a:r>
            <a:r>
              <a:rPr lang="ru-RU" altLang="ru-RU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2000" b="1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п. 1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: аттестация педагогических работников проводится  на основе оценки их профессиональной деятельности</a:t>
            </a:r>
            <a:r>
              <a:rPr lang="ru-RU" altLang="ru-RU" sz="2000" b="1" u="sng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/>
            </a:r>
            <a:br>
              <a:rPr lang="ru-RU" altLang="ru-RU" sz="2000" b="1" u="sng" dirty="0">
                <a:solidFill>
                  <a:schemeClr val="tx2"/>
                </a:solidFill>
                <a:latin typeface="+mn-lt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п. 2 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: аттестация педагогических работников на СЗД проводится АК, самостоятельно формируемыми организациями</a:t>
            </a:r>
            <a:br>
              <a:rPr lang="ru-RU" altLang="ru-RU" sz="20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п. 3 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: аттестация педагогических работников на 1, высшую категорию проводится  уполномоченными органами государственной власти субъектов Российской Федерации</a:t>
            </a:r>
            <a:br>
              <a:rPr lang="ru-RU" altLang="ru-RU" sz="20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п. 4 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: порядок проведения аттестации педагогических работников устанавливается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</a:t>
            </a:r>
            <a:endParaRPr lang="ru-RU" altLang="ru-RU" sz="2000" dirty="0">
              <a:latin typeface="+mn-lt"/>
              <a:cs typeface="+mn-cs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523875" y="4357688"/>
            <a:ext cx="108505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  <a:cs typeface="+mn-cs"/>
              </a:rPr>
              <a:t>Новый порядок 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+mn-lt"/>
                <a:cs typeface="+mn-cs"/>
              </a:rPr>
              <a:t>проведения аттестации педагогических работников образовательных организаций 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+mn-lt"/>
                <a:cs typeface="+mn-cs"/>
              </a:rPr>
              <a:t>Утвержден приказом </a:t>
            </a:r>
            <a:r>
              <a:rPr lang="ru-RU" altLang="ru-RU" sz="2400" b="1" dirty="0" err="1">
                <a:solidFill>
                  <a:srgbClr val="002060"/>
                </a:solidFill>
                <a:latin typeface="+mn-lt"/>
                <a:cs typeface="+mn-cs"/>
              </a:rPr>
              <a:t>Минпросвещения</a:t>
            </a:r>
            <a:r>
              <a:rPr lang="ru-RU" altLang="ru-RU" sz="2400" b="1" dirty="0">
                <a:solidFill>
                  <a:srgbClr val="002060"/>
                </a:solidFill>
                <a:latin typeface="+mn-lt"/>
                <a:cs typeface="+mn-cs"/>
              </a:rPr>
              <a:t> РФ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  <a:cs typeface="+mn-cs"/>
              </a:rPr>
              <a:t> от 24.03.2023 №196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81092" y="285728"/>
          <a:ext cx="10452102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3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+mn-lt"/>
              </a:rPr>
              <a:t>ОБЯЗАТЕЛЬНАЯ  АТТЕСТАЦИЯ</a:t>
            </a:r>
            <a:r>
              <a:rPr lang="ru-RU" altLang="ru-RU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altLang="ru-RU" b="1" smtClean="0">
                <a:solidFill>
                  <a:schemeClr val="tx2"/>
                </a:solidFill>
              </a:rPr>
              <a:t>Аттестация с целью подтверждения  соответствия  занимаемой должности </a:t>
            </a:r>
          </a:p>
          <a:p>
            <a:pPr algn="just" eaLnBrk="1" hangingPunct="1"/>
            <a:r>
              <a:rPr lang="ru-RU" altLang="ru-RU" b="1" smtClean="0">
                <a:solidFill>
                  <a:schemeClr val="tx2"/>
                </a:solidFill>
              </a:rPr>
              <a:t>Проводится АК образовательной организации на основе оценки профессиональной деятельности </a:t>
            </a:r>
          </a:p>
          <a:p>
            <a:pPr algn="just" eaLnBrk="1" hangingPunct="1"/>
            <a:r>
              <a:rPr lang="ru-RU" altLang="ru-RU" b="1" smtClean="0">
                <a:solidFill>
                  <a:schemeClr val="tx2"/>
                </a:solidFill>
              </a:rPr>
              <a:t>По представлению работодателя </a:t>
            </a:r>
            <a:r>
              <a:rPr lang="ru-RU" altLang="ru-RU" b="1" smtClean="0">
                <a:solidFill>
                  <a:srgbClr val="FF0000"/>
                </a:solidFill>
              </a:rPr>
              <a:t>один раз в 5 лет </a:t>
            </a:r>
            <a:r>
              <a:rPr lang="ru-RU" altLang="ru-RU" b="1" smtClean="0">
                <a:solidFill>
                  <a:schemeClr val="tx2"/>
                </a:solidFill>
              </a:rPr>
              <a:t>в отношении тех педагогов, у кого нет квалификационных категорий</a:t>
            </a:r>
            <a:endParaRPr lang="ru-RU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44463" y="260350"/>
            <a:ext cx="1190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C00000"/>
                </a:solidFill>
              </a:rPr>
              <a:t>ЗАЯВИТЕЛЬНАЯ АТТЕСТАЦИЯ НА 1 И ВЫСШУЮ КВ.КАТЕГОРИИ</a:t>
            </a:r>
          </a:p>
        </p:txBody>
      </p:sp>
      <p:graphicFrame>
        <p:nvGraphicFramePr>
          <p:cNvPr id="2" name="Таблица 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34963" y="1092200"/>
          <a:ext cx="11857566" cy="5337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8457">
                  <a:extLst>
                    <a:ext uri="{9D8B030D-6E8A-4147-A177-3AD203B41FA5}"/>
                  </a:extLst>
                </a:gridCol>
                <a:gridCol w="8399109">
                  <a:extLst>
                    <a:ext uri="{9D8B030D-6E8A-4147-A177-3AD203B41FA5}"/>
                  </a:extLst>
                </a:gridCol>
              </a:tblGrid>
              <a:tr h="65720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</a:rPr>
                        <a:t>НА ПЕРВУЮ КВ.КАТЕГОРИЮ</a:t>
                      </a:r>
                    </a:p>
                  </a:txBody>
                  <a:tcPr marL="121929" marR="12192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</a:rPr>
                        <a:t>НА ВЫСШУЮ КВ.КАТЕГОРИЮ</a:t>
                      </a:r>
                    </a:p>
                  </a:txBody>
                  <a:tcPr marL="121929" marR="121929" marT="45713" marB="45713"/>
                </a:tc>
                <a:extLst>
                  <a:ext uri="{0D108BD9-81ED-4DB2-BD59-A6C34878D82A}"/>
                </a:extLst>
              </a:tr>
              <a:tr h="3807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КАРТА РЕЗУЛЬТАТИВНОСТИ (результаты </a:t>
                      </a:r>
                      <a:r>
                        <a:rPr lang="ru-RU" sz="1800" b="1" dirty="0" err="1"/>
                        <a:t>проф.деятельности</a:t>
                      </a:r>
                      <a:r>
                        <a:rPr lang="ru-RU" sz="1800" b="1" dirty="0"/>
                        <a:t> за 3-5 лет)</a:t>
                      </a:r>
                    </a:p>
                  </a:txBody>
                  <a:tcPr marL="121929" marR="121929" marT="45713" marB="4571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07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ЭКСПЕРТНОЕ ЗАКЛЮЧЕНИЕ (для всех, без исключения)</a:t>
                      </a:r>
                    </a:p>
                  </a:txBody>
                  <a:tcPr marL="121929" marR="121929" marT="45713" marB="4571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57205">
                <a:tc row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ПОДТВЕРЖДАЮЩИХ НЕ НАДО!!!</a:t>
                      </a:r>
                    </a:p>
                  </a:txBody>
                  <a:tcPr marL="121929" marR="12192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</a:rPr>
                        <a:t>СКАНЫ</a:t>
                      </a:r>
                      <a:r>
                        <a:rPr lang="ru-RU" sz="1800" b="1" baseline="0" dirty="0">
                          <a:solidFill>
                            <a:srgbClr val="0070C0"/>
                          </a:solidFill>
                        </a:rPr>
                        <a:t> ПОДТВЕРЖДАЮЩИХ ДОКУМЕНТОВ: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121929" marR="121929" marT="45713" marB="45713"/>
                </a:tc>
                <a:extLst>
                  <a:ext uri="{0D108BD9-81ED-4DB2-BD59-A6C34878D82A}"/>
                </a:extLst>
              </a:tr>
              <a:tr h="2285865"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1.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ДОКУМЕНТ, ПОДТВЕРЖДАЮЩИЙ ИННОВАЦИОННУЮ ДЕЯТЕЛЬНОСТЬ ПРЕТЕНДЕНТА НА ВЫСШУЮ КАТЕГОРИЮ: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-  РЕЦЕНЗИЯ, ОТЗЫВ НА ИННОВАЦИОННУЮ РАЗРАБОТКУ</a:t>
                      </a:r>
                      <a:endParaRPr lang="ru-RU" sz="1600" b="1" dirty="0">
                        <a:solidFill>
                          <a:srgbClr val="0033CC"/>
                        </a:solidFill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ТИТУЛЬНЫЙ ЛИСТ ПУБЛИКАЦИИ В РЕСПУБЛИКАНСКОМ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ИЛИ ФЕДЕРАЛЬНОМ НАУЧНО-МЕТОДИЧЕСКОМ ИЗДАНИИ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ДОКУМЕНТ, УДОСТОВЕРЯЮЩИЙ УЧАСТИЕ АТТЕСТУЕМОГО РАБОТНИКА В РЕСПУБЛИКАНСКОМ ИЛИ ФЕДЕРАЛЬНОМ МЕТОДИЧЕСКОМ КОНКУРСЕ, ПРОВЕДЕННОМ В ТЕЧЕНИЕ ПОСЛЕДНИХ 5 ЛЕТ </a:t>
                      </a:r>
                    </a:p>
                  </a:txBody>
                  <a:tcPr marL="121929" marR="121929" marT="45713" marB="45713"/>
                </a:tc>
                <a:extLst>
                  <a:ext uri="{0D108BD9-81ED-4DB2-BD59-A6C34878D82A}"/>
                </a:extLst>
              </a:tr>
              <a:tr h="594615">
                <a:tc v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/>
                        <a:t>2. ГРАМОТА УЧЕНИКА</a:t>
                      </a:r>
                      <a:r>
                        <a:rPr lang="ru-RU" sz="1600" b="1" baseline="0" dirty="0"/>
                        <a:t> - </a:t>
                      </a:r>
                      <a:r>
                        <a:rPr lang="ru-RU" sz="1600" b="1" dirty="0"/>
                        <a:t>УЧАСТНИКА ОЛИМПИАДЫ (КОНКУРСА, СПОРТИВНОГО СОРЕВНОВАНИЯ)</a:t>
                      </a:r>
                    </a:p>
                  </a:txBody>
                  <a:tcPr marL="121929" marR="121929" marT="45713" marB="45713"/>
                </a:tc>
                <a:extLst>
                  <a:ext uri="{0D108BD9-81ED-4DB2-BD59-A6C34878D82A}"/>
                </a:extLst>
              </a:tr>
              <a:tr h="380762">
                <a:tc v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/>
                        <a:t>3. ГРАМОТА УЧЕНИКА - УЧАСТНИКА НПК</a:t>
                      </a:r>
                    </a:p>
                  </a:txBody>
                  <a:tcPr marL="121929" marR="121929" marT="45713" marB="45713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219" name="Text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85763" y="111125"/>
            <a:ext cx="1181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ЗАЯВИТЕЛЬНАЯ АТТЕСТАЦИЯ НА КВ.КАТЕГОРИИ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«ПЕДАГОГ-МЕТОДИСТ» И «ПЕДАГОГ-НАСТАВНИК»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/>
            </a:extLst>
          </p:cNvPr>
          <p:cNvSpPr>
            <a:spLocks noGrp="1"/>
          </p:cNvSpPr>
          <p:nvPr/>
        </p:nvSpPr>
        <p:spPr>
          <a:xfrm>
            <a:off x="238125" y="1449388"/>
            <a:ext cx="11809413" cy="514826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buClr>
                <a:srgbClr val="E81046"/>
              </a:buClr>
              <a:buFont typeface="Arial" pitchFamily="34" charset="0"/>
              <a:buNone/>
              <a:defRPr/>
            </a:pPr>
            <a:r>
              <a:rPr lang="ru-RU" sz="6200" b="1" dirty="0">
                <a:solidFill>
                  <a:srgbClr val="002060"/>
                </a:solidFill>
              </a:rPr>
              <a:t>Претендуют педагоги, имеющие </a:t>
            </a:r>
            <a:r>
              <a:rPr lang="ru-RU" sz="6200" b="1" dirty="0">
                <a:solidFill>
                  <a:schemeClr val="tx2"/>
                </a:solidFill>
              </a:rPr>
              <a:t>действующую </a:t>
            </a:r>
            <a:r>
              <a:rPr lang="ru-RU" sz="6200" b="1" u="sng" dirty="0">
                <a:solidFill>
                  <a:schemeClr val="tx2"/>
                </a:solidFill>
              </a:rPr>
              <a:t>высшую</a:t>
            </a:r>
            <a:r>
              <a:rPr lang="ru-RU" sz="6200" b="1" dirty="0">
                <a:solidFill>
                  <a:schemeClr val="tx2"/>
                </a:solidFill>
              </a:rPr>
              <a:t> </a:t>
            </a:r>
            <a:r>
              <a:rPr lang="ru-RU" sz="6200" b="1" dirty="0" err="1">
                <a:solidFill>
                  <a:schemeClr val="tx2"/>
                </a:solidFill>
              </a:rPr>
              <a:t>кв.категорию</a:t>
            </a:r>
            <a:r>
              <a:rPr lang="ru-RU" sz="6200" b="1" dirty="0">
                <a:solidFill>
                  <a:schemeClr val="tx2"/>
                </a:solidFill>
              </a:rPr>
              <a:t>  </a:t>
            </a:r>
          </a:p>
          <a:p>
            <a:pPr algn="just">
              <a:lnSpc>
                <a:spcPct val="120000"/>
              </a:lnSpc>
              <a:buClr>
                <a:srgbClr val="E81046"/>
              </a:buClr>
              <a:buFontTx/>
              <a:buChar char="-"/>
              <a:defRPr/>
            </a:pPr>
            <a:r>
              <a:rPr lang="ru-RU" sz="6200" b="1" dirty="0">
                <a:solidFill>
                  <a:srgbClr val="FF0000"/>
                </a:solidFill>
              </a:rPr>
              <a:t>педагог-методист</a:t>
            </a:r>
            <a:r>
              <a:rPr lang="ru-RU" sz="6200" b="1" dirty="0">
                <a:solidFill>
                  <a:srgbClr val="002060"/>
                </a:solidFill>
              </a:rPr>
              <a:t>: активно работает в учреждении (!), ведет методическую работу по созданию сборников, разработке </a:t>
            </a:r>
            <a:r>
              <a:rPr lang="ru-RU" sz="6200" b="1" dirty="0" err="1">
                <a:solidFill>
                  <a:srgbClr val="002060"/>
                </a:solidFill>
              </a:rPr>
              <a:t>доп.инновационных</a:t>
            </a:r>
            <a:r>
              <a:rPr lang="ru-RU" sz="6200" b="1" dirty="0">
                <a:solidFill>
                  <a:srgbClr val="002060"/>
                </a:solidFill>
              </a:rPr>
              <a:t> программ и проектов</a:t>
            </a:r>
          </a:p>
          <a:p>
            <a:pPr algn="just">
              <a:lnSpc>
                <a:spcPct val="120000"/>
              </a:lnSpc>
              <a:buClr>
                <a:srgbClr val="E81046"/>
              </a:buClr>
              <a:buFontTx/>
              <a:buChar char="-"/>
              <a:defRPr/>
            </a:pPr>
            <a:r>
              <a:rPr lang="ru-RU" sz="6200" b="1" dirty="0">
                <a:solidFill>
                  <a:srgbClr val="FF0000"/>
                </a:solidFill>
              </a:rPr>
              <a:t>педагог-наставник</a:t>
            </a:r>
            <a:r>
              <a:rPr lang="ru-RU" sz="6200" b="1" dirty="0">
                <a:solidFill>
                  <a:srgbClr val="002060"/>
                </a:solidFill>
              </a:rPr>
              <a:t>: является наставником молодых, активно участвует в подготовке молодых к конкурсам и грантам, руководит практикой студентов</a:t>
            </a:r>
          </a:p>
          <a:p>
            <a:pPr marL="0" indent="0">
              <a:lnSpc>
                <a:spcPct val="120000"/>
              </a:lnSpc>
              <a:buClr>
                <a:srgbClr val="E81046"/>
              </a:buClr>
              <a:buFont typeface="Arial" pitchFamily="34" charset="0"/>
              <a:buNone/>
              <a:defRPr/>
            </a:pPr>
            <a:endParaRPr lang="ru-RU" sz="6200" b="1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buClr>
                <a:srgbClr val="E81046"/>
              </a:buClr>
              <a:buFont typeface="Arial" pitchFamily="34" charset="0"/>
              <a:buNone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  <a:buClr>
                <a:srgbClr val="E81046"/>
              </a:buClr>
              <a:buFontTx/>
              <a:buChar char="-"/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 marL="180975" indent="-180975" algn="just">
              <a:lnSpc>
                <a:spcPct val="120000"/>
              </a:lnSpc>
              <a:defRPr/>
            </a:pPr>
            <a:endParaRPr lang="ru-RU" sz="5000" dirty="0"/>
          </a:p>
          <a:p>
            <a:pPr algn="just">
              <a:lnSpc>
                <a:spcPct val="120000"/>
              </a:lnSpc>
              <a:defRPr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71663" y="188913"/>
            <a:ext cx="9696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  <a:cs typeface="+mn-cs"/>
              </a:rPr>
              <a:t>УПРОЩЕННАЯ ФОРМА АТТЕСТАЦИИ </a:t>
            </a:r>
            <a:endParaRPr lang="ru-RU" altLang="ru-RU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  <a:cs typeface="+mn-cs"/>
              </a:rPr>
              <a:t>НА </a:t>
            </a:r>
            <a:r>
              <a:rPr lang="ru-RU" altLang="ru-RU" sz="2400" b="1" dirty="0">
                <a:solidFill>
                  <a:srgbClr val="C00000"/>
                </a:solidFill>
                <a:latin typeface="+mn-lt"/>
                <a:cs typeface="+mn-cs"/>
              </a:rPr>
              <a:t>ПЕРВУЮ И ВЫСШУЮ КВ.КАТЕГОРИИ</a:t>
            </a:r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431800" y="1268413"/>
            <a:ext cx="115204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При </a:t>
            </a:r>
            <a:r>
              <a:rPr lang="ru-RU" altLang="ru-RU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наличии государственных и ведомственных наград, дипломов победителей (призеров) конкурса </a:t>
            </a:r>
            <a:r>
              <a:rPr lang="ru-RU" altLang="ru-RU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профмастерства</a:t>
            </a:r>
            <a:r>
              <a:rPr lang="ru-RU" altLang="ru-RU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и личных Грантов.</a:t>
            </a:r>
          </a:p>
          <a:p>
            <a:pPr algn="just">
              <a:defRPr/>
            </a:pPr>
            <a:r>
              <a:rPr lang="ru-RU" altLang="ru-RU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Педагог, желающий аттестоваться на первую или высшую кв.категорию, имеющий государственную (РФ) или ведомственную (</a:t>
            </a:r>
            <a:r>
              <a:rPr lang="ru-RU" altLang="ru-RU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МОиН</a:t>
            </a:r>
            <a:r>
              <a:rPr lang="ru-RU" altLang="ru-RU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РТ) награду высокого образца, подает заявление на аттестацию и прикладывает копию документа, подтверждающего наличие награды или грамоты (диплома) призера проф.конкурса (за последние 5 лет). </a:t>
            </a:r>
            <a:r>
              <a:rPr lang="ru-RU" altLang="ru-RU" sz="2800" u="sng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Без заполнения карты и подтверждающих документов!!!</a:t>
            </a:r>
            <a:endParaRPr lang="ru-RU" altLang="ru-RU" sz="2800" b="1" u="sng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Аттестационная комиссия </a:t>
            </a:r>
            <a:r>
              <a:rPr lang="ru-RU" altLang="ru-RU" sz="28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МОиН</a:t>
            </a:r>
            <a:r>
              <a:rPr lang="ru-RU" altLang="ru-RU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РТ автоматически аттестует данного педагога по приказу.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7972</TotalTime>
  <Words>847</Words>
  <Application>Microsoft Office PowerPoint</Application>
  <PresentationFormat>Произвольный</PresentationFormat>
  <Paragraphs>78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Garamond</vt:lpstr>
      <vt:lpstr>Тема Office</vt:lpstr>
      <vt:lpstr>Слайд 1</vt:lpstr>
      <vt:lpstr>Слайд 2</vt:lpstr>
      <vt:lpstr>Слайд 3</vt:lpstr>
      <vt:lpstr>Слайд 4</vt:lpstr>
      <vt:lpstr>Слайд 5</vt:lpstr>
      <vt:lpstr>ОБЯЗАТЕЛЬНАЯ  АТТЕСТАЦИЯ 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педагогами образовательных организаций  для повышения квалификации в 2016 году</dc:title>
  <dc:creator>Giniatullina</dc:creator>
  <cp:lastModifiedBy>Emanyelka</cp:lastModifiedBy>
  <cp:revision>630</cp:revision>
  <cp:lastPrinted>2020-07-10T08:31:34Z</cp:lastPrinted>
  <dcterms:created xsi:type="dcterms:W3CDTF">2015-12-30T06:08:30Z</dcterms:created>
  <dcterms:modified xsi:type="dcterms:W3CDTF">2024-09-30T05:12:53Z</dcterms:modified>
</cp:coreProperties>
</file>